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91C044-4D88-339A-2F6E-ECD8454B2ECE}" v="89" dt="2020-03-25T15:13:35.72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viewProps" Target="viewProps.xml" Id="rId13"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presProps" Target="presProps.xml" Id="rId12" /><Relationship Type="http://schemas.microsoft.com/office/2015/10/relationships/revisionInfo" Target="revisionInfo.xml" Id="rId17" /><Relationship Type="http://schemas.openxmlformats.org/officeDocument/2006/relationships/slide" Target="slides/slide1.xml" Id="rId2"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notesMaster" Target="notesMasters/notesMaster1.xml" Id="rId11" /><Relationship Type="http://schemas.openxmlformats.org/officeDocument/2006/relationships/slide" Target="slides/slide4.xml" Id="rId5" /><Relationship Type="http://schemas.openxmlformats.org/officeDocument/2006/relationships/tableStyles" Target="tableStyles.xml" Id="rId15" /><Relationship Type="http://schemas.openxmlformats.org/officeDocument/2006/relationships/slide" Target="slides/slide9.xml" Id="rId10"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theme" Target="theme/theme1.xml" Id="rId14"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175"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19250" y="660400"/>
            <a:ext cx="9758016" cy="59055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299" y="638919"/>
            <a:ext cx="5325770" cy="8216901"/>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31000" y="4965700"/>
            <a:ext cx="5334000" cy="3898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31000" y="635000"/>
            <a:ext cx="5334000" cy="3898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635000"/>
            <a:ext cx="5334000" cy="8229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119" name="Shape 119"/>
          <p:cNvSpPr>
            <a:spLocks noGrp="1"/>
          </p:cNvSpPr>
          <p:nvPr>
            <p:ph type="title"/>
          </p:nvPr>
        </p:nvSpPr>
        <p:spPr>
          <a:prstGeom prst="rect">
            <a:avLst/>
          </a:prstGeom>
        </p:spPr>
        <p:txBody>
          <a:bodyPr>
            <a:normAutofit/>
          </a:bodyPr>
          <a:lstStyle/>
          <a:p>
            <a:pPr defTabSz="490727">
              <a:defRPr sz="6719"/>
            </a:pPr>
            <a:r>
              <a:rPr sz="5400" dirty="0">
                <a:solidFill>
                  <a:schemeClr val="accent1">
                    <a:lumMod val="75000"/>
                  </a:schemeClr>
                </a:solidFill>
              </a:rPr>
              <a:t>Nassau County Museum</a:t>
            </a:r>
            <a:r>
              <a:rPr lang="en-US" sz="5400" dirty="0">
                <a:solidFill>
                  <a:schemeClr val="accent1">
                    <a:lumMod val="75000"/>
                  </a:schemeClr>
                </a:solidFill>
              </a:rPr>
              <a:t> of Art</a:t>
            </a:r>
          </a:p>
          <a:p>
            <a:pPr defTabSz="490727">
              <a:defRPr sz="6719"/>
            </a:pPr>
            <a:r>
              <a:rPr sz="6700" b="1" dirty="0">
                <a:solidFill>
                  <a:schemeClr val="accent1">
                    <a:lumMod val="75000"/>
                  </a:schemeClr>
                </a:solidFill>
              </a:rPr>
              <a:t>blue.</a:t>
            </a:r>
          </a:p>
        </p:txBody>
      </p:sp>
      <p:sp>
        <p:nvSpPr>
          <p:cNvPr id="120" name="Shape 120"/>
          <p:cNvSpPr>
            <a:spLocks noGrp="1"/>
          </p:cNvSpPr>
          <p:nvPr>
            <p:ph type="body" idx="1"/>
          </p:nvPr>
        </p:nvSpPr>
        <p:spPr>
          <a:prstGeom prst="rect">
            <a:avLst/>
          </a:prstGeom>
          <a:solidFill>
            <a:schemeClr val="accent1">
              <a:hueOff val="-136794"/>
              <a:satOff val="-2150"/>
              <a:lumOff val="15693"/>
            </a:schemeClr>
          </a:solidFill>
        </p:spPr>
        <p:txBody>
          <a:bodyPr/>
          <a:lstStyle/>
          <a:p>
            <a:pPr marL="0" indent="0">
              <a:buSzTx/>
              <a:buNone/>
            </a:pPr>
            <a:r>
              <a:rPr dirty="0"/>
              <a:t>Instead of visiting the Nassau County Museum with your class, we are bringing the Museum to you! </a:t>
            </a:r>
          </a:p>
          <a:p>
            <a:pPr marL="0" indent="0">
              <a:buSzTx/>
              <a:buNone/>
            </a:pPr>
            <a:r>
              <a:rPr dirty="0"/>
              <a:t>We have put together a series of art explorations using works from our current exhibition, which is all about the color blue. This one is about shapes! We hope you enjoy it and can’t wait to see you in our galleries soon.</a:t>
            </a:r>
          </a:p>
          <a:p>
            <a:pPr marL="0" indent="0">
              <a:buSzTx/>
              <a:buNone/>
            </a:pPr>
            <a:r>
              <a:rPr dirty="0"/>
              <a:t>P.S. What’s YOUR favorite color?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 name="Shape 122"/>
          <p:cNvSpPr>
            <a:spLocks noGrp="1"/>
          </p:cNvSpPr>
          <p:nvPr>
            <p:ph type="title"/>
          </p:nvPr>
        </p:nvSpPr>
        <p:spPr>
          <a:xfrm>
            <a:off x="952500" y="254000"/>
            <a:ext cx="11099800" cy="9010551"/>
          </a:xfrm>
          <a:prstGeom prst="rect">
            <a:avLst/>
          </a:prstGeom>
          <a:solidFill>
            <a:schemeClr val="accent1">
              <a:hueOff val="-136794"/>
              <a:satOff val="-2150"/>
              <a:lumOff val="15693"/>
            </a:schemeClr>
          </a:solidFill>
        </p:spPr>
        <p:txBody>
          <a:bodyPr/>
          <a:lstStyle/>
          <a:p>
            <a:pPr defTabSz="327152">
              <a:defRPr sz="4480"/>
            </a:pPr>
            <a:r>
              <a:rPr sz="4450" dirty="0"/>
              <a:t>blue.</a:t>
            </a:r>
          </a:p>
          <a:p>
            <a:pPr defTabSz="327152">
              <a:defRPr sz="4480"/>
            </a:pPr>
            <a:r>
              <a:rPr sz="5400" dirty="0"/>
              <a:t>Shapes</a:t>
            </a:r>
          </a:p>
          <a:p>
            <a:pPr defTabSz="327152">
              <a:defRPr sz="4480"/>
            </a:pPr>
            <a:endParaRPr/>
          </a:p>
          <a:p>
            <a:pPr algn="l" defTabSz="327152">
              <a:defRPr sz="4480"/>
            </a:pPr>
            <a:endParaRPr/>
          </a:p>
          <a:p>
            <a:pPr defTabSz="327152">
              <a:defRPr sz="4480"/>
            </a:pPr>
            <a:r>
              <a:rPr sz="4450" dirty="0"/>
              <a:t>In this unit we will look at how artists explore the basic art element of shape in different ways. First, you will be able to look at an image with nothing to distract you. Then you will see a few questions to help you deepen your looking.</a:t>
            </a:r>
            <a:r>
              <a:rPr lang="en-US" sz="4450" dirty="0"/>
              <a:t> </a:t>
            </a:r>
            <a:endParaRPr sz="4450" dirty="0"/>
          </a:p>
          <a:p>
            <a:pPr defTabSz="327152">
              <a:defRPr sz="4480"/>
            </a:pPr>
            <a:endParaRPr/>
          </a:p>
          <a:p>
            <a:pPr defTabSz="327152">
              <a:defRPr sz="4480"/>
            </a:pPr>
            <a:r>
              <a:rPr sz="4450" dirty="0"/>
              <a:t>Remember, there are only right answers!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4" name="pasted-image.png"/>
          <p:cNvPicPr>
            <a:picLocks noChangeAspect="1"/>
          </p:cNvPicPr>
          <p:nvPr/>
        </p:nvPicPr>
        <p:blipFill>
          <a:blip r:embed="rId2"/>
          <a:stretch>
            <a:fillRect/>
          </a:stretch>
        </p:blipFill>
        <p:spPr>
          <a:xfrm>
            <a:off x="2447437" y="503220"/>
            <a:ext cx="7928463" cy="7954980"/>
          </a:xfrm>
          <a:prstGeom prst="rect">
            <a:avLst/>
          </a:prstGeom>
          <a:ln w="12700">
            <a:miter lim="400000"/>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6" name="Shape 126"/>
          <p:cNvSpPr>
            <a:spLocks noGrp="1"/>
          </p:cNvSpPr>
          <p:nvPr>
            <p:ph type="title"/>
          </p:nvPr>
        </p:nvSpPr>
        <p:spPr>
          <a:xfrm>
            <a:off x="612099" y="5122664"/>
            <a:ext cx="11099801" cy="3739555"/>
          </a:xfrm>
          <a:prstGeom prst="rect">
            <a:avLst/>
          </a:prstGeom>
        </p:spPr>
        <p:txBody>
          <a:bodyPr/>
          <a:lstStyle/>
          <a:p>
            <a:pPr defTabSz="239522">
              <a:defRPr sz="3280"/>
            </a:pPr>
            <a:r>
              <a:rPr sz="3250" dirty="0">
                <a:solidFill>
                  <a:schemeClr val="accent1">
                    <a:lumMod val="75000"/>
                  </a:schemeClr>
                </a:solidFill>
              </a:rPr>
              <a:t>What looks real and unreal about Paul Klee’s pear?</a:t>
            </a:r>
            <a:endParaRPr lang="en-US" sz="3250" dirty="0">
              <a:solidFill>
                <a:schemeClr val="accent1">
                  <a:lumMod val="75000"/>
                </a:schemeClr>
              </a:solidFill>
            </a:endParaRPr>
          </a:p>
          <a:p>
            <a:pPr defTabSz="239522">
              <a:defRPr sz="3280"/>
            </a:pPr>
            <a:endParaRPr sz="3250" dirty="0">
              <a:solidFill>
                <a:schemeClr val="accent1">
                  <a:lumMod val="75000"/>
                </a:schemeClr>
              </a:solidFill>
            </a:endParaRPr>
          </a:p>
          <a:p>
            <a:pPr defTabSz="239522">
              <a:defRPr sz="3280"/>
            </a:pPr>
            <a:r>
              <a:rPr sz="3250" dirty="0">
                <a:solidFill>
                  <a:schemeClr val="accent1">
                    <a:lumMod val="75000"/>
                  </a:schemeClr>
                </a:solidFill>
              </a:rPr>
              <a:t>Compare these two still </a:t>
            </a:r>
            <a:r>
              <a:rPr sz="3250" dirty="0" err="1">
                <a:solidFill>
                  <a:schemeClr val="accent1">
                    <a:lumMod val="75000"/>
                  </a:schemeClr>
                </a:solidFill>
              </a:rPr>
              <a:t>lifes</a:t>
            </a:r>
            <a:r>
              <a:rPr sz="3250" dirty="0">
                <a:solidFill>
                  <a:schemeClr val="accent1">
                    <a:lumMod val="75000"/>
                  </a:schemeClr>
                </a:solidFill>
              </a:rPr>
              <a:t>. How does each artist think about texture, color, perspective and scale?</a:t>
            </a:r>
          </a:p>
          <a:p>
            <a:pPr defTabSz="239522">
              <a:defRPr sz="3280"/>
            </a:pPr>
            <a:endParaRPr sz="3250" dirty="0">
              <a:solidFill>
                <a:schemeClr val="accent1">
                  <a:lumMod val="75000"/>
                </a:schemeClr>
              </a:solidFill>
            </a:endParaRPr>
          </a:p>
          <a:p>
            <a:pPr defTabSz="239522">
              <a:defRPr sz="3280"/>
            </a:pPr>
            <a:r>
              <a:rPr sz="3250" dirty="0">
                <a:solidFill>
                  <a:schemeClr val="accent1">
                    <a:lumMod val="75000"/>
                  </a:schemeClr>
                </a:solidFill>
              </a:rPr>
              <a:t>What would you say was most important to each artist?</a:t>
            </a:r>
          </a:p>
        </p:txBody>
      </p:sp>
      <p:pic>
        <p:nvPicPr>
          <p:cNvPr id="127" name="pasted-image.png"/>
          <p:cNvPicPr>
            <a:picLocks noChangeAspect="1"/>
          </p:cNvPicPr>
          <p:nvPr/>
        </p:nvPicPr>
        <p:blipFill>
          <a:blip r:embed="rId2"/>
          <a:stretch>
            <a:fillRect/>
          </a:stretch>
        </p:blipFill>
        <p:spPr>
          <a:xfrm>
            <a:off x="1465499" y="276220"/>
            <a:ext cx="3903016" cy="3916069"/>
          </a:xfrm>
          <a:prstGeom prst="rect">
            <a:avLst/>
          </a:prstGeom>
          <a:ln w="12700">
            <a:miter lim="400000"/>
          </a:ln>
        </p:spPr>
      </p:pic>
      <p:pic>
        <p:nvPicPr>
          <p:cNvPr id="128" name="pasted-image.png"/>
          <p:cNvPicPr>
            <a:picLocks noChangeAspect="1"/>
          </p:cNvPicPr>
          <p:nvPr/>
        </p:nvPicPr>
        <p:blipFill>
          <a:blip r:embed="rId3"/>
          <a:stretch>
            <a:fillRect/>
          </a:stretch>
        </p:blipFill>
        <p:spPr>
          <a:xfrm>
            <a:off x="8164151" y="233694"/>
            <a:ext cx="3364276" cy="4001121"/>
          </a:xfrm>
          <a:prstGeom prst="rect">
            <a:avLst/>
          </a:prstGeom>
          <a:ln w="12700">
            <a:miter lim="400000"/>
          </a:ln>
        </p:spPr>
      </p:pic>
      <p:sp>
        <p:nvSpPr>
          <p:cNvPr id="129" name="Shape 129"/>
          <p:cNvSpPr/>
          <p:nvPr/>
        </p:nvSpPr>
        <p:spPr>
          <a:xfrm>
            <a:off x="1535676" y="4310004"/>
            <a:ext cx="3762662" cy="28725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200"/>
            </a:lvl1pPr>
          </a:lstStyle>
          <a:p>
            <a:r>
              <a:rPr dirty="0">
                <a:solidFill>
                  <a:schemeClr val="accent1">
                    <a:lumMod val="75000"/>
                  </a:schemeClr>
                </a:solidFill>
              </a:rPr>
              <a:t>Paul Klee. </a:t>
            </a:r>
            <a:r>
              <a:rPr dirty="0" err="1">
                <a:solidFill>
                  <a:schemeClr val="accent1">
                    <a:lumMod val="75000"/>
                  </a:schemeClr>
                </a:solidFill>
              </a:rPr>
              <a:t>Beulen</a:t>
            </a:r>
            <a:r>
              <a:rPr dirty="0">
                <a:solidFill>
                  <a:schemeClr val="accent1">
                    <a:lumMod val="75000"/>
                  </a:schemeClr>
                </a:solidFill>
              </a:rPr>
              <a:t> </a:t>
            </a:r>
            <a:r>
              <a:rPr dirty="0" err="1">
                <a:solidFill>
                  <a:schemeClr val="accent1">
                    <a:lumMod val="75000"/>
                  </a:schemeClr>
                </a:solidFill>
              </a:rPr>
              <a:t>Birne</a:t>
            </a:r>
            <a:r>
              <a:rPr dirty="0">
                <a:solidFill>
                  <a:schemeClr val="accent1">
                    <a:lumMod val="75000"/>
                  </a:schemeClr>
                </a:solidFill>
              </a:rPr>
              <a:t> (Bulgy Pear). 1934</a:t>
            </a:r>
            <a:endParaRPr lang="en-US" dirty="0">
              <a:solidFill>
                <a:schemeClr val="accent1">
                  <a:lumMod val="75000"/>
                </a:schemeClr>
              </a:solidFill>
            </a:endParaRPr>
          </a:p>
        </p:txBody>
      </p:sp>
      <p:sp>
        <p:nvSpPr>
          <p:cNvPr id="130" name="Shape 130"/>
          <p:cNvSpPr/>
          <p:nvPr/>
        </p:nvSpPr>
        <p:spPr>
          <a:xfrm>
            <a:off x="6482045" y="4310004"/>
            <a:ext cx="6158737" cy="28725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200"/>
            </a:lvl1pPr>
          </a:lstStyle>
          <a:p>
            <a:r>
              <a:rPr dirty="0" err="1">
                <a:solidFill>
                  <a:schemeClr val="accent1">
                    <a:lumMod val="75000"/>
                  </a:schemeClr>
                </a:solidFill>
              </a:rPr>
              <a:t>Carducius</a:t>
            </a:r>
            <a:r>
              <a:rPr dirty="0">
                <a:solidFill>
                  <a:schemeClr val="accent1">
                    <a:lumMod val="75000"/>
                  </a:schemeClr>
                </a:solidFill>
              </a:rPr>
              <a:t> Plantagenet Ream, Still Life wife with Ewer and Fruit. Late 19th/early 20th century</a:t>
            </a:r>
            <a:endParaRPr lang="en-US" dirty="0">
              <a:solidFill>
                <a:schemeClr val="accent1">
                  <a:lumMod val="75000"/>
                </a:schemeClr>
              </a:solidFill>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2" name="pasted-image.png"/>
          <p:cNvPicPr>
            <a:picLocks noChangeAspect="1"/>
          </p:cNvPicPr>
          <p:nvPr/>
        </p:nvPicPr>
        <p:blipFill>
          <a:blip r:embed="rId2"/>
          <a:stretch>
            <a:fillRect/>
          </a:stretch>
        </p:blipFill>
        <p:spPr>
          <a:xfrm>
            <a:off x="3994150" y="857250"/>
            <a:ext cx="5651500" cy="7620000"/>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4" name="Shape 134"/>
          <p:cNvSpPr>
            <a:spLocks noGrp="1"/>
          </p:cNvSpPr>
          <p:nvPr>
            <p:ph type="title"/>
          </p:nvPr>
        </p:nvSpPr>
        <p:spPr>
          <a:xfrm>
            <a:off x="774700" y="5614131"/>
            <a:ext cx="11099800" cy="3644169"/>
          </a:xfrm>
          <a:prstGeom prst="rect">
            <a:avLst/>
          </a:prstGeom>
        </p:spPr>
        <p:txBody>
          <a:bodyPr/>
          <a:lstStyle/>
          <a:p>
            <a:pPr defTabSz="233679">
              <a:defRPr sz="2640"/>
            </a:pPr>
            <a:r>
              <a:rPr sz="2600" dirty="0">
                <a:solidFill>
                  <a:schemeClr val="accent1">
                    <a:lumMod val="75000"/>
                  </a:schemeClr>
                </a:solidFill>
              </a:rPr>
              <a:t>Matisse tried to reduce the human figure into its’ most essential shapes.</a:t>
            </a:r>
            <a:r>
              <a:rPr lang="en-US" sz="2600" dirty="0">
                <a:solidFill>
                  <a:schemeClr val="accent1">
                    <a:lumMod val="75000"/>
                  </a:schemeClr>
                </a:solidFill>
              </a:rPr>
              <a:t> </a:t>
            </a:r>
          </a:p>
          <a:p>
            <a:pPr defTabSz="233679">
              <a:defRPr sz="2640"/>
            </a:pPr>
            <a:endParaRPr sz="2600" dirty="0">
              <a:solidFill>
                <a:schemeClr val="accent1">
                  <a:lumMod val="75000"/>
                </a:schemeClr>
              </a:solidFill>
            </a:endParaRPr>
          </a:p>
          <a:p>
            <a:pPr defTabSz="233679">
              <a:defRPr sz="2640"/>
            </a:pPr>
            <a:r>
              <a:rPr sz="2600" dirty="0">
                <a:solidFill>
                  <a:schemeClr val="accent1">
                    <a:lumMod val="75000"/>
                  </a:schemeClr>
                </a:solidFill>
              </a:rPr>
              <a:t>He cut these shapes out of paper and then applied them to his canvas.</a:t>
            </a:r>
            <a:r>
              <a:rPr lang="en-US" sz="2600" dirty="0">
                <a:solidFill>
                  <a:schemeClr val="accent1">
                    <a:lumMod val="75000"/>
                  </a:schemeClr>
                </a:solidFill>
              </a:rPr>
              <a:t> </a:t>
            </a:r>
            <a:endParaRPr sz="2600" dirty="0">
              <a:solidFill>
                <a:schemeClr val="accent1">
                  <a:lumMod val="75000"/>
                </a:schemeClr>
              </a:solidFill>
            </a:endParaRPr>
          </a:p>
          <a:p>
            <a:pPr defTabSz="233679">
              <a:defRPr sz="2640"/>
            </a:pPr>
            <a:endParaRPr sz="2600" dirty="0">
              <a:solidFill>
                <a:schemeClr val="accent1">
                  <a:lumMod val="75000"/>
                </a:schemeClr>
              </a:solidFill>
            </a:endParaRPr>
          </a:p>
          <a:p>
            <a:pPr defTabSz="233679">
              <a:defRPr sz="3200"/>
            </a:pPr>
            <a:r>
              <a:rPr sz="2600" dirty="0">
                <a:solidFill>
                  <a:schemeClr val="accent1">
                    <a:lumMod val="75000"/>
                  </a:schemeClr>
                </a:solidFill>
              </a:rPr>
              <a:t>Try to distinguish each separate cutout. How many shapes did he use?</a:t>
            </a:r>
          </a:p>
          <a:p>
            <a:pPr defTabSz="233679">
              <a:defRPr sz="3200"/>
            </a:pPr>
            <a:endParaRPr sz="2600" dirty="0">
              <a:solidFill>
                <a:schemeClr val="accent1">
                  <a:lumMod val="75000"/>
                </a:schemeClr>
              </a:solidFill>
            </a:endParaRPr>
          </a:p>
          <a:p>
            <a:pPr defTabSz="233679">
              <a:defRPr sz="3200"/>
            </a:pPr>
            <a:r>
              <a:rPr sz="2600" dirty="0">
                <a:solidFill>
                  <a:schemeClr val="accent1">
                    <a:lumMod val="75000"/>
                  </a:schemeClr>
                </a:solidFill>
              </a:rPr>
              <a:t>Observe a person or object in your home and try to draw them/it in only a few simple shapes.</a:t>
            </a:r>
          </a:p>
        </p:txBody>
      </p:sp>
      <p:pic>
        <p:nvPicPr>
          <p:cNvPr id="135" name="pasted-image.png"/>
          <p:cNvPicPr>
            <a:picLocks noChangeAspect="1"/>
          </p:cNvPicPr>
          <p:nvPr/>
        </p:nvPicPr>
        <p:blipFill>
          <a:blip r:embed="rId2"/>
          <a:stretch>
            <a:fillRect/>
          </a:stretch>
        </p:blipFill>
        <p:spPr>
          <a:xfrm>
            <a:off x="4568418" y="196850"/>
            <a:ext cx="3583450" cy="4831619"/>
          </a:xfrm>
          <a:prstGeom prst="rect">
            <a:avLst/>
          </a:prstGeom>
          <a:ln w="12700">
            <a:miter lim="400000"/>
          </a:ln>
        </p:spPr>
      </p:pic>
      <p:sp>
        <p:nvSpPr>
          <p:cNvPr id="136" name="Shape 136"/>
          <p:cNvSpPr/>
          <p:nvPr/>
        </p:nvSpPr>
        <p:spPr>
          <a:xfrm>
            <a:off x="5462184" y="5177672"/>
            <a:ext cx="1724831" cy="28725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200"/>
            </a:lvl1pPr>
          </a:lstStyle>
          <a:p>
            <a:r>
              <a:rPr dirty="0">
                <a:solidFill>
                  <a:schemeClr val="accent1">
                    <a:lumMod val="75000"/>
                  </a:schemeClr>
                </a:solidFill>
              </a:rPr>
              <a:t>Henri Matisse. Nu Blue II</a:t>
            </a:r>
            <a:endParaRPr lang="en-US" dirty="0">
              <a:solidFill>
                <a:schemeClr val="accent1">
                  <a:lumMod val="75000"/>
                </a:schemeClr>
              </a:solidFill>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9" name="pasted-image.png"/>
          <p:cNvPicPr>
            <a:picLocks noChangeAspect="1"/>
          </p:cNvPicPr>
          <p:nvPr/>
        </p:nvPicPr>
        <p:blipFill rotWithShape="1">
          <a:blip r:embed="rId2"/>
          <a:srcRect l="200" t="4006" r="3206" b="17147"/>
          <a:stretch/>
        </p:blipFill>
        <p:spPr>
          <a:xfrm>
            <a:off x="1984752" y="272134"/>
            <a:ext cx="9036198" cy="9216581"/>
          </a:xfrm>
          <a:prstGeom prst="rect">
            <a:avLst/>
          </a:prstGeom>
          <a:ln>
            <a:noFill/>
          </a:ln>
          <a:effec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2" name="pasted-image.png"/>
          <p:cNvPicPr>
            <a:picLocks noChangeAspect="1"/>
          </p:cNvPicPr>
          <p:nvPr/>
        </p:nvPicPr>
        <p:blipFill>
          <a:blip r:embed="rId2"/>
          <a:stretch>
            <a:fillRect/>
          </a:stretch>
        </p:blipFill>
        <p:spPr>
          <a:xfrm>
            <a:off x="2159000" y="1327150"/>
            <a:ext cx="8686800" cy="7099300"/>
          </a:xfrm>
          <a:prstGeom prst="rect">
            <a:avLst/>
          </a:prstGeom>
          <a:ln w="12700">
            <a:miter lim="400000"/>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4" name="pasted-image.png"/>
          <p:cNvPicPr>
            <a:picLocks noChangeAspect="1"/>
          </p:cNvPicPr>
          <p:nvPr/>
        </p:nvPicPr>
        <p:blipFill>
          <a:blip r:embed="rId2"/>
          <a:stretch>
            <a:fillRect/>
          </a:stretch>
        </p:blipFill>
        <p:spPr>
          <a:xfrm>
            <a:off x="547152" y="190256"/>
            <a:ext cx="3957267" cy="4946583"/>
          </a:xfrm>
          <a:prstGeom prst="rect">
            <a:avLst/>
          </a:prstGeom>
          <a:ln w="12700">
            <a:miter lim="400000"/>
          </a:ln>
        </p:spPr>
      </p:pic>
      <p:pic>
        <p:nvPicPr>
          <p:cNvPr id="145" name="pasted-image.png"/>
          <p:cNvPicPr>
            <a:picLocks noChangeAspect="1"/>
          </p:cNvPicPr>
          <p:nvPr/>
        </p:nvPicPr>
        <p:blipFill>
          <a:blip r:embed="rId3"/>
          <a:stretch>
            <a:fillRect/>
          </a:stretch>
        </p:blipFill>
        <p:spPr>
          <a:xfrm>
            <a:off x="6643571" y="385673"/>
            <a:ext cx="5574476" cy="4555749"/>
          </a:xfrm>
          <a:prstGeom prst="rect">
            <a:avLst/>
          </a:prstGeom>
          <a:ln w="12700">
            <a:miter lim="400000"/>
          </a:ln>
        </p:spPr>
      </p:pic>
      <p:sp>
        <p:nvSpPr>
          <p:cNvPr id="146" name="Shape 146"/>
          <p:cNvSpPr/>
          <p:nvPr/>
        </p:nvSpPr>
        <p:spPr>
          <a:xfrm>
            <a:off x="2048892" y="5167359"/>
            <a:ext cx="953787" cy="28725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200"/>
            </a:lvl1pPr>
          </a:lstStyle>
          <a:p>
            <a:r>
              <a:rPr dirty="0" err="1">
                <a:solidFill>
                  <a:schemeClr val="accent1">
                    <a:lumMod val="75000"/>
                  </a:schemeClr>
                </a:solidFill>
              </a:rPr>
              <a:t>Callum</a:t>
            </a:r>
            <a:r>
              <a:rPr dirty="0">
                <a:solidFill>
                  <a:schemeClr val="accent1">
                    <a:lumMod val="75000"/>
                  </a:schemeClr>
                </a:solidFill>
              </a:rPr>
              <a:t> Innes</a:t>
            </a:r>
            <a:endParaRPr lang="en-US" dirty="0">
              <a:solidFill>
                <a:schemeClr val="accent1">
                  <a:lumMod val="75000"/>
                </a:schemeClr>
              </a:solidFill>
            </a:endParaRPr>
          </a:p>
        </p:txBody>
      </p:sp>
      <p:sp>
        <p:nvSpPr>
          <p:cNvPr id="147" name="Shape 147"/>
          <p:cNvSpPr/>
          <p:nvPr/>
        </p:nvSpPr>
        <p:spPr>
          <a:xfrm>
            <a:off x="8006146" y="5167359"/>
            <a:ext cx="1974900" cy="28725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200"/>
            </a:lvl1pPr>
          </a:lstStyle>
          <a:p>
            <a:r>
              <a:rPr dirty="0">
                <a:solidFill>
                  <a:schemeClr val="accent1">
                    <a:lumMod val="75000"/>
                  </a:schemeClr>
                </a:solidFill>
              </a:rPr>
              <a:t>Landon Metz. Untitled. 2018</a:t>
            </a:r>
            <a:endParaRPr lang="en-US" dirty="0">
              <a:solidFill>
                <a:schemeClr val="accent1">
                  <a:lumMod val="75000"/>
                </a:schemeClr>
              </a:solidFill>
            </a:endParaRPr>
          </a:p>
        </p:txBody>
      </p:sp>
      <p:sp>
        <p:nvSpPr>
          <p:cNvPr id="148" name="Shape 148"/>
          <p:cNvSpPr>
            <a:spLocks noGrp="1"/>
          </p:cNvSpPr>
          <p:nvPr>
            <p:ph type="ctrTitle"/>
          </p:nvPr>
        </p:nvSpPr>
        <p:spPr>
          <a:xfrm>
            <a:off x="342768" y="4732323"/>
            <a:ext cx="12319264" cy="4770341"/>
          </a:xfrm>
          <a:prstGeom prst="rect">
            <a:avLst/>
          </a:prstGeom>
        </p:spPr>
        <p:txBody>
          <a:bodyPr/>
          <a:lstStyle/>
          <a:p>
            <a:pPr defTabSz="239522">
              <a:defRPr sz="3280"/>
            </a:pPr>
            <a:endParaRPr lang="en-US" sz="3250" dirty="0">
              <a:solidFill>
                <a:schemeClr val="accent1">
                  <a:lumMod val="75000"/>
                </a:schemeClr>
              </a:solidFill>
            </a:endParaRPr>
          </a:p>
          <a:p>
            <a:pPr defTabSz="239522">
              <a:defRPr sz="2706"/>
            </a:pPr>
            <a:r>
              <a:rPr sz="2700" dirty="0">
                <a:solidFill>
                  <a:schemeClr val="accent1">
                    <a:lumMod val="75000"/>
                  </a:schemeClr>
                </a:solidFill>
              </a:rPr>
              <a:t>These artists are abstract expressionist painters. They are using line, shape and color to express themselves, rather than painting something that looks “real.”</a:t>
            </a:r>
          </a:p>
          <a:p>
            <a:pPr defTabSz="239522">
              <a:defRPr sz="2706"/>
            </a:pPr>
            <a:endParaRPr sz="2700" dirty="0">
              <a:solidFill>
                <a:schemeClr val="accent1">
                  <a:lumMod val="75000"/>
                </a:schemeClr>
              </a:solidFill>
            </a:endParaRPr>
          </a:p>
          <a:p>
            <a:pPr defTabSz="239522">
              <a:defRPr sz="2706"/>
            </a:pPr>
            <a:r>
              <a:rPr sz="2700" dirty="0">
                <a:solidFill>
                  <a:schemeClr val="accent1">
                    <a:lumMod val="75000"/>
                  </a:schemeClr>
                </a:solidFill>
              </a:rPr>
              <a:t>What is the same about these two works? Different?</a:t>
            </a:r>
          </a:p>
          <a:p>
            <a:pPr defTabSz="239522">
              <a:defRPr sz="2706"/>
            </a:pPr>
            <a:endParaRPr sz="2700" dirty="0">
              <a:solidFill>
                <a:schemeClr val="accent1">
                  <a:lumMod val="75000"/>
                </a:schemeClr>
              </a:solidFill>
            </a:endParaRPr>
          </a:p>
          <a:p>
            <a:pPr defTabSz="239522">
              <a:defRPr sz="2706"/>
            </a:pPr>
            <a:r>
              <a:rPr sz="2700" dirty="0">
                <a:solidFill>
                  <a:schemeClr val="accent1">
                    <a:lumMod val="75000"/>
                  </a:schemeClr>
                </a:solidFill>
              </a:rPr>
              <a:t>Which work seems more active? Which one seems calm?</a:t>
            </a:r>
            <a:r>
              <a:rPr lang="en-US" sz="2700" dirty="0">
                <a:solidFill>
                  <a:schemeClr val="accent1">
                    <a:lumMod val="75000"/>
                  </a:schemeClr>
                </a:solidFill>
              </a:rPr>
              <a:t> </a:t>
            </a:r>
            <a:endParaRPr sz="2700" dirty="0">
              <a:solidFill>
                <a:schemeClr val="accent1">
                  <a:lumMod val="75000"/>
                </a:schemeClr>
              </a:solidFill>
            </a:endParaRPr>
          </a:p>
          <a:p>
            <a:pPr defTabSz="239522">
              <a:defRPr sz="2706"/>
            </a:pPr>
            <a:r>
              <a:rPr sz="2700" dirty="0">
                <a:solidFill>
                  <a:schemeClr val="accent1">
                    <a:lumMod val="75000"/>
                  </a:schemeClr>
                </a:solidFill>
              </a:rPr>
              <a:t>Are you reminded of anything by these works?</a:t>
            </a:r>
          </a:p>
          <a:p>
            <a:pPr defTabSz="239522">
              <a:defRPr sz="3280"/>
            </a:pPr>
            <a:endParaRPr sz="3250" dirty="0">
              <a:solidFill>
                <a:schemeClr val="accent1">
                  <a:lumMod val="75000"/>
                </a:schemeClr>
              </a:solidFill>
            </a:endParaRPr>
          </a:p>
          <a:p>
            <a:pPr defTabSz="239522">
              <a:defRPr sz="2706"/>
            </a:pPr>
            <a:r>
              <a:rPr sz="2700" dirty="0">
                <a:solidFill>
                  <a:schemeClr val="accent1">
                    <a:lumMod val="75000"/>
                  </a:schemeClr>
                </a:solidFill>
              </a:rPr>
              <a:t>Which one would you rather have in your bedroom? Why?</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9</Slides>
  <Notes>0</Notes>
  <HiddenSlides>1</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Black</vt:lpstr>
      <vt:lpstr>Nassau County Museum of Art blue.</vt:lpstr>
      <vt:lpstr>blue. Shapes   In this unit we will look at how artists explore the basic art element of shape in different ways. First, you will be able to look at an image with nothing to distract you. Then you will see a few questions to help you deepen your looking.   Remember, there are only right answers!</vt:lpstr>
      <vt:lpstr>PowerPoint Presentation</vt:lpstr>
      <vt:lpstr>What looks real and unreal about Paul Klee’s pear?  Compare these two still lifes. How does each artist think about texture, color, perspective and scale?  What would you say was most important to each artist?</vt:lpstr>
      <vt:lpstr>PowerPoint Presentation</vt:lpstr>
      <vt:lpstr>Matisse tried to reduce the human figure into its’ most essential shapes.   He cut these shapes out of paper and then applied them to his canvas.   Try to distinguish each separate cutout. How many shapes did he use?  Observe a person or object in your home and try to draw them/it in only a few simple shapes.</vt:lpstr>
      <vt:lpstr>PowerPoint Presentation</vt:lpstr>
      <vt:lpstr>PowerPoint Presentation</vt:lpstr>
      <vt:lpstr> These artists are abstract expressionist painters. They are using line, shape and color to express themselves, rather than painting something that looks “real.”  What is the same about these two works? Different?  Which work seems more active? Which one seems calm?  Are you reminded of anything by these works?  Which one would you rather have in your bedroom? Why?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Nassau County Museum blue.</dc:title>
  <cp:revision>50</cp:revision>
  <dcterms:modified xsi:type="dcterms:W3CDTF">2020-03-25T15:13:36Z</dcterms:modified>
</cp:coreProperties>
</file>